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14"/>
  </p:notesMasterIdLst>
  <p:sldIdLst>
    <p:sldId id="256" r:id="rId3"/>
    <p:sldId id="257" r:id="rId4"/>
    <p:sldId id="258" r:id="rId5"/>
    <p:sldId id="261" r:id="rId6"/>
    <p:sldId id="262" r:id="rId7"/>
    <p:sldId id="259" r:id="rId8"/>
    <p:sldId id="260" r:id="rId9"/>
    <p:sldId id="266" r:id="rId10"/>
    <p:sldId id="263" r:id="rId11"/>
    <p:sldId id="264" r:id="rId12"/>
    <p:sldId id="265" r:id="rId13"/>
  </p:sldIdLst>
  <p:sldSz cx="9144000" cy="5143500" type="screen16x9"/>
  <p:notesSz cx="6858000" cy="9144000"/>
  <p:embeddedFontLst>
    <p:embeddedFont>
      <p:font typeface="Helvetica Neue" panose="02000503000000020004" pitchFamily="2" charset="0"/>
      <p:regular r:id="rId15"/>
      <p:bold r:id="rId16"/>
      <p:italic r:id="rId17"/>
      <p:boldItalic r:id="rId18"/>
    </p:embeddedFont>
    <p:embeddedFont>
      <p:font typeface="Helvetica Neue Light" panose="02000403000000020004" pitchFamily="2" charset="0"/>
      <p:regular r:id="rId19"/>
      <p:bold r:id="rId20"/>
      <p:italic r:id="rId21"/>
      <p:boldItalic r:id="rId22"/>
    </p:embeddedFont>
    <p:embeddedFont>
      <p:font typeface="Montserrat" pitchFamily="2" charset="77"/>
      <p:regular r:id="rId23"/>
      <p:bold r:id="rId24"/>
      <p:italic r:id="rId25"/>
      <p:boldItalic r:id="rId26"/>
    </p:embeddedFont>
    <p:embeddedFont>
      <p:font typeface="Montserrat Medium" pitchFamily="2" charset="77"/>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
      <p:font typeface="Roboto Slab" pitchFamily="2" charset="0"/>
      <p:regular r:id="rId39"/>
      <p:bold r:id="rId40"/>
    </p:embeddedFont>
    <p:embeddedFont>
      <p:font typeface="Roboto Slab Regular" pitchFamily="2"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9AA0A6"/>
          </p15:clr>
        </p15:guide>
        <p15:guide id="2" orient="horz" pos="2899">
          <p15:clr>
            <a:srgbClr val="9AA0A6"/>
          </p15:clr>
        </p15:guide>
        <p15:guide id="3" pos="4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895"/>
  </p:normalViewPr>
  <p:slideViewPr>
    <p:cSldViewPr snapToGrid="0">
      <p:cViewPr varScale="1">
        <p:scale>
          <a:sx n="121" d="100"/>
          <a:sy n="121" d="100"/>
        </p:scale>
        <p:origin x="1360" y="168"/>
      </p:cViewPr>
      <p:guideLst>
        <p:guide orient="horz" pos="1512"/>
        <p:guide orient="horz" pos="2899"/>
        <p:guide pos="4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b19b38507_0_2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b19b38507_0_2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19b38507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19b38507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c7f726813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c7f72681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c0ebe004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c0ebe004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c0ebe00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c0ebe00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relational database is optimized for storing rows of data. </a:t>
            </a:r>
            <a:endParaRPr lang="en-US" dirty="0"/>
          </a:p>
          <a:p>
            <a:pPr marL="0" lvl="0" indent="0" algn="l" rtl="0">
              <a:spcBef>
                <a:spcPts val="0"/>
              </a:spcBef>
              <a:spcAft>
                <a:spcPts val="0"/>
              </a:spcAft>
              <a:buNone/>
            </a:pPr>
            <a:r>
              <a:rPr lang="en-US" dirty="0"/>
              <a:t>For No SQL , explain the example as a reference to columnar data. The structured table is broken down into different columns and then stored. The advantage of storing information in such a way is that </a:t>
            </a:r>
          </a:p>
          <a:p>
            <a:pPr marL="0" lvl="0" indent="0" algn="l" rtl="0">
              <a:spcBef>
                <a:spcPts val="0"/>
              </a:spcBef>
              <a:spcAft>
                <a:spcPts val="0"/>
              </a:spcAft>
              <a:buNone/>
            </a:pPr>
            <a:r>
              <a:rPr lang="en-US" dirty="0"/>
              <a:t>Each column of data is of uniform type and hence better data compression techniques could be used and large amounts of storage space can be saved </a:t>
            </a:r>
            <a:endParaRPr dirty="0"/>
          </a:p>
          <a:p>
            <a:pPr marL="0" lvl="0" indent="0" algn="l" rtl="0">
              <a:spcBef>
                <a:spcPts val="0"/>
              </a:spcBef>
              <a:spcAft>
                <a:spcPts val="0"/>
              </a:spcAft>
              <a:buNone/>
            </a:pPr>
            <a:r>
              <a:rPr lang="en-US" dirty="0"/>
              <a:t>Refer to the link https://</a:t>
            </a:r>
            <a:r>
              <a:rPr lang="en-US" dirty="0" err="1"/>
              <a:t>aws.amazon.com</a:t>
            </a:r>
            <a:r>
              <a:rPr lang="en-US" dirty="0"/>
              <a:t>/</a:t>
            </a:r>
            <a:r>
              <a:rPr lang="en-US" dirty="0" err="1"/>
              <a:t>nosql</a:t>
            </a:r>
            <a:r>
              <a:rPr lang="en-US" dirty="0"/>
              <a:t>/columnar/ , for more details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c0ebe0040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c0ebe004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0ebe0040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0ebe004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11aa28f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11aa28f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c0ebe004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c0ebe004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11aa28f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11aa28f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74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c0ebe0040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c0ebe004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l="14559"/>
          <a:stretch/>
        </p:blipFill>
        <p:spPr>
          <a:xfrm>
            <a:off x="4937925" y="1236400"/>
            <a:ext cx="3689971" cy="287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ore text + Img Slide Style">
  <p:cSld name="CAPTION_ONLY_1">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6" name="Google Shape;56;p15"/>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15"/>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58"/>
        <p:cNvGrpSpPr/>
        <p:nvPr/>
      </p:nvGrpSpPr>
      <p:grpSpPr>
        <a:xfrm>
          <a:off x="0" y="0"/>
          <a:ext cx="0" cy="0"/>
          <a:chOff x="0" y="0"/>
          <a:chExt cx="0" cy="0"/>
        </a:xfrm>
      </p:grpSpPr>
      <p:pic>
        <p:nvPicPr>
          <p:cNvPr id="59" name="Google Shape;59;p1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60" name="Google Shape;60;p16"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61" name="Google Shape;61;p16"/>
          <p:cNvPicPr preferRelativeResize="0"/>
          <p:nvPr/>
        </p:nvPicPr>
        <p:blipFill>
          <a:blip r:embed="rId3">
            <a:alphaModFix/>
          </a:blip>
          <a:stretch>
            <a:fillRect/>
          </a:stretch>
        </p:blipFill>
        <p:spPr>
          <a:xfrm>
            <a:off x="756639" y="3172805"/>
            <a:ext cx="266022" cy="235093"/>
          </a:xfrm>
          <a:prstGeom prst="rect">
            <a:avLst/>
          </a:prstGeom>
          <a:noFill/>
          <a:ln w="9525" cap="flat" cmpd="sng">
            <a:solidFill>
              <a:srgbClr val="2DC5FA"/>
            </a:solidFill>
            <a:prstDash val="solid"/>
            <a:round/>
            <a:headEnd type="none" w="sm" len="sm"/>
            <a:tailEnd type="none" w="sm" len="sm"/>
          </a:ln>
        </p:spPr>
      </p:pic>
      <p:pic>
        <p:nvPicPr>
          <p:cNvPr id="62" name="Google Shape;62;p1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63" name="Google Shape;63;p16"/>
          <p:cNvCxnSpPr/>
          <p:nvPr/>
        </p:nvCxnSpPr>
        <p:spPr>
          <a:xfrm rot="10800000" flipH="1">
            <a:off x="861725" y="534795"/>
            <a:ext cx="5100" cy="2464800"/>
          </a:xfrm>
          <a:prstGeom prst="straightConnector1">
            <a:avLst/>
          </a:prstGeom>
          <a:noFill/>
          <a:ln w="38100" cap="flat" cmpd="sng">
            <a:solidFill>
              <a:srgbClr val="2DC5FA"/>
            </a:solidFill>
            <a:prstDash val="solid"/>
            <a:miter lim="4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 opening style slide" type="title">
  <p:cSld name="TITLE">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1959550" y="3924475"/>
            <a:ext cx="39090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a:endParaRPr/>
          </a:p>
        </p:txBody>
      </p:sp>
      <p:sp>
        <p:nvSpPr>
          <p:cNvPr id="70" name="Google Shape;70;p18"/>
          <p:cNvSpPr txBox="1">
            <a:spLocks noGrp="1"/>
          </p:cNvSpPr>
          <p:nvPr>
            <p:ph type="title" idx="2"/>
          </p:nvPr>
        </p:nvSpPr>
        <p:spPr>
          <a:xfrm>
            <a:off x="1959551" y="32840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400"/>
              <a:buFont typeface="Roboto Slab"/>
              <a:buNone/>
              <a:defRPr sz="3400" b="1">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9pPr>
          </a:lstStyle>
          <a:p>
            <a:endParaRPr/>
          </a:p>
        </p:txBody>
      </p:sp>
      <p:sp>
        <p:nvSpPr>
          <p:cNvPr id="71" name="Google Shape;7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8"/>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ext - 1/3 Image" type="tx">
  <p:cSld name="TITLE_AND_BOD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49624" y="1318750"/>
            <a:ext cx="546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0"/>
          <p:cNvSpPr txBox="1">
            <a:spLocks noGrp="1"/>
          </p:cNvSpPr>
          <p:nvPr>
            <p:ph type="title" idx="2"/>
          </p:nvPr>
        </p:nvSpPr>
        <p:spPr>
          <a:xfrm>
            <a:off x="349624" y="794825"/>
            <a:ext cx="546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20"/>
          <p:cNvSpPr txBox="1">
            <a:spLocks noGrp="1"/>
          </p:cNvSpPr>
          <p:nvPr>
            <p:ph type="body" idx="1"/>
          </p:nvPr>
        </p:nvSpPr>
        <p:spPr>
          <a:xfrm>
            <a:off x="359076" y="1895525"/>
            <a:ext cx="5468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 Text - 1/2 Image">
  <p:cSld name="TITLE_AND_BODY_1">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49625" y="1318750"/>
            <a:ext cx="4340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21"/>
          <p:cNvSpPr txBox="1">
            <a:spLocks noGrp="1"/>
          </p:cNvSpPr>
          <p:nvPr>
            <p:ph type="title" idx="2"/>
          </p:nvPr>
        </p:nvSpPr>
        <p:spPr>
          <a:xfrm>
            <a:off x="349625" y="794825"/>
            <a:ext cx="4340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359075" y="1895525"/>
            <a:ext cx="4217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 Text - 2/3 Image">
  <p:cSld name="TITLE_AND_BODY_1_1">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349625" y="1318750"/>
            <a:ext cx="2711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2"/>
          <p:cNvSpPr txBox="1">
            <a:spLocks noGrp="1"/>
          </p:cNvSpPr>
          <p:nvPr>
            <p:ph type="title" idx="2"/>
          </p:nvPr>
        </p:nvSpPr>
        <p:spPr>
          <a:xfrm>
            <a:off x="349625" y="794825"/>
            <a:ext cx="2711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22"/>
          <p:cNvSpPr txBox="1">
            <a:spLocks noGrp="1"/>
          </p:cNvSpPr>
          <p:nvPr>
            <p:ph type="body" idx="1"/>
          </p:nvPr>
        </p:nvSpPr>
        <p:spPr>
          <a:xfrm>
            <a:off x="355525" y="1895525"/>
            <a:ext cx="2711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4" name="Google Shape;94;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MMARY">
  <p:cSld name="TITLE_ONLY_1">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1" name="Google Shape;101;p25"/>
          <p:cNvCxnSpPr/>
          <p:nvPr/>
        </p:nvCxnSpPr>
        <p:spPr>
          <a:xfrm>
            <a:off x="3107937" y="2679329"/>
            <a:ext cx="6296700" cy="0"/>
          </a:xfrm>
          <a:prstGeom prst="straightConnector1">
            <a:avLst/>
          </a:prstGeom>
          <a:noFill/>
          <a:ln w="19050" cap="flat" cmpd="sng">
            <a:solidFill>
              <a:srgbClr val="D0D0D0"/>
            </a:solidFill>
            <a:prstDash val="solid"/>
            <a:miter lim="400000"/>
            <a:headEnd type="none" w="sm" len="sm"/>
            <a:tailEnd type="none" w="sm" len="sm"/>
          </a:ln>
        </p:spPr>
      </p:cxnSp>
      <p:pic>
        <p:nvPicPr>
          <p:cNvPr id="102" name="Google Shape;102;p25"/>
          <p:cNvPicPr preferRelativeResize="0"/>
          <p:nvPr/>
        </p:nvPicPr>
        <p:blipFill rotWithShape="1">
          <a:blip r:embed="rId2">
            <a:alphaModFix/>
          </a:blip>
          <a:srcRect l="17192" r="17186"/>
          <a:stretch/>
        </p:blipFill>
        <p:spPr>
          <a:xfrm>
            <a:off x="443896" y="1240100"/>
            <a:ext cx="2912400" cy="2958900"/>
          </a:xfrm>
          <a:prstGeom prst="ellipse">
            <a:avLst/>
          </a:prstGeom>
          <a:noFill/>
          <a:ln>
            <a:noFill/>
          </a:ln>
        </p:spPr>
      </p:pic>
      <p:pic>
        <p:nvPicPr>
          <p:cNvPr id="103" name="Google Shape;103;p25" descr="Image"/>
          <p:cNvPicPr preferRelativeResize="0"/>
          <p:nvPr/>
        </p:nvPicPr>
        <p:blipFill rotWithShape="1">
          <a:blip r:embed="rId3">
            <a:alphaModFix/>
          </a:blip>
          <a:srcRect/>
          <a:stretch/>
        </p:blipFill>
        <p:spPr>
          <a:xfrm>
            <a:off x="6938788" y="-2252575"/>
            <a:ext cx="3448050" cy="3714750"/>
          </a:xfrm>
          <a:prstGeom prst="rect">
            <a:avLst/>
          </a:prstGeom>
          <a:noFill/>
          <a:ln>
            <a:noFill/>
          </a:ln>
        </p:spPr>
      </p:pic>
      <p:pic>
        <p:nvPicPr>
          <p:cNvPr id="104" name="Google Shape;104;p25" descr="Image"/>
          <p:cNvPicPr preferRelativeResize="0"/>
          <p:nvPr/>
        </p:nvPicPr>
        <p:blipFill rotWithShape="1">
          <a:blip r:embed="rId3">
            <a:alphaModFix/>
          </a:blip>
          <a:srcRect/>
          <a:stretch/>
        </p:blipFill>
        <p:spPr>
          <a:xfrm>
            <a:off x="-1190625" y="31718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Slide Style">
  <p:cSld name="MAIN_POINT">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1" name="Google Shape;11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plit Screen Style">
  <p:cSld name="SECTION_TITLE_AND_DESCRIPTION">
    <p:spTree>
      <p:nvGrpSpPr>
        <p:cNvPr id="1" name="Shape 112"/>
        <p:cNvGrpSpPr/>
        <p:nvPr/>
      </p:nvGrpSpPr>
      <p:grpSpPr>
        <a:xfrm>
          <a:off x="0" y="0"/>
          <a:ext cx="0" cy="0"/>
          <a:chOff x="0" y="0"/>
          <a:chExt cx="0" cy="0"/>
        </a:xfrm>
      </p:grpSpPr>
      <p:sp>
        <p:nvSpPr>
          <p:cNvPr id="113" name="Google Shape;113;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5" name="Google Shape;115;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ore text + Img Slide Style">
  <p:cSld name="CAPTION_ONLY">
    <p:spTree>
      <p:nvGrpSpPr>
        <p:cNvPr id="1"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 name="Google Shape;12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3" name="Google Shape;12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Features, round photo">
  <p:cSld name="CUSTOM_9">
    <p:spTree>
      <p:nvGrpSpPr>
        <p:cNvPr id="1" name="Shape 124"/>
        <p:cNvGrpSpPr/>
        <p:nvPr/>
      </p:nvGrpSpPr>
      <p:grpSpPr>
        <a:xfrm>
          <a:off x="0" y="0"/>
          <a:ext cx="0" cy="0"/>
          <a:chOff x="0" y="0"/>
          <a:chExt cx="0" cy="0"/>
        </a:xfrm>
      </p:grpSpPr>
      <p:pic>
        <p:nvPicPr>
          <p:cNvPr id="125" name="Google Shape;125;p31"/>
          <p:cNvPicPr preferRelativeResize="0"/>
          <p:nvPr/>
        </p:nvPicPr>
        <p:blipFill rotWithShape="1">
          <a:blip r:embed="rId2">
            <a:alphaModFix/>
          </a:blip>
          <a:srcRect/>
          <a:stretch/>
        </p:blipFill>
        <p:spPr>
          <a:xfrm>
            <a:off x="1037593" y="1557349"/>
            <a:ext cx="1696800" cy="1724100"/>
          </a:xfrm>
          <a:prstGeom prst="ellipse">
            <a:avLst/>
          </a:prstGeom>
          <a:noFill/>
          <a:ln>
            <a:noFill/>
          </a:ln>
        </p:spPr>
      </p:pic>
      <p:pic>
        <p:nvPicPr>
          <p:cNvPr id="126" name="Google Shape;126;p31"/>
          <p:cNvPicPr preferRelativeResize="0"/>
          <p:nvPr/>
        </p:nvPicPr>
        <p:blipFill rotWithShape="1">
          <a:blip r:embed="rId2">
            <a:alphaModFix/>
          </a:blip>
          <a:srcRect/>
          <a:stretch/>
        </p:blipFill>
        <p:spPr>
          <a:xfrm>
            <a:off x="3723593" y="1557349"/>
            <a:ext cx="1696800" cy="1724100"/>
          </a:xfrm>
          <a:prstGeom prst="ellipse">
            <a:avLst/>
          </a:prstGeom>
          <a:noFill/>
          <a:ln>
            <a:noFill/>
          </a:ln>
        </p:spPr>
      </p:pic>
      <p:pic>
        <p:nvPicPr>
          <p:cNvPr id="127" name="Google Shape;127;p31"/>
          <p:cNvPicPr preferRelativeResize="0"/>
          <p:nvPr/>
        </p:nvPicPr>
        <p:blipFill rotWithShape="1">
          <a:blip r:embed="rId2">
            <a:alphaModFix/>
          </a:blip>
          <a:srcRect/>
          <a:stretch/>
        </p:blipFill>
        <p:spPr>
          <a:xfrm>
            <a:off x="6398418" y="1557349"/>
            <a:ext cx="1696800" cy="1724100"/>
          </a:xfrm>
          <a:prstGeom prst="ellipse">
            <a:avLst/>
          </a:prstGeom>
          <a:noFill/>
          <a:ln>
            <a:noFill/>
          </a:ln>
        </p:spPr>
      </p:pic>
      <p:pic>
        <p:nvPicPr>
          <p:cNvPr id="128" name="Google Shape;128;p31"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
        <p:nvSpPr>
          <p:cNvPr id="129" name="Google Shape;129;p31"/>
          <p:cNvSpPr txBox="1"/>
          <p:nvPr/>
        </p:nvSpPr>
        <p:spPr>
          <a:xfrm>
            <a:off x="11927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O</a:t>
            </a:r>
            <a:r>
              <a:rPr lang="en" sz="1800" b="1">
                <a:latin typeface="Roboto Slab"/>
                <a:ea typeface="Roboto Slab"/>
                <a:cs typeface="Roboto Slab"/>
                <a:sym typeface="Roboto Slab"/>
              </a:rPr>
              <a:t>bserve</a:t>
            </a:r>
            <a:endParaRPr sz="1800" i="0" u="none" strike="noStrike" cap="none">
              <a:latin typeface="Roboto Slab"/>
              <a:ea typeface="Roboto Slab"/>
              <a:cs typeface="Roboto Slab"/>
              <a:sym typeface="Roboto Slab"/>
            </a:endParaRPr>
          </a:p>
        </p:txBody>
      </p:sp>
      <p:sp>
        <p:nvSpPr>
          <p:cNvPr id="130" name="Google Shape;130;p31"/>
          <p:cNvSpPr txBox="1"/>
          <p:nvPr/>
        </p:nvSpPr>
        <p:spPr>
          <a:xfrm>
            <a:off x="11825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1" name="Google Shape;131;p31"/>
          <p:cNvSpPr txBox="1"/>
          <p:nvPr/>
        </p:nvSpPr>
        <p:spPr>
          <a:xfrm>
            <a:off x="386857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2" name="Google Shape;132;p31"/>
          <p:cNvSpPr txBox="1"/>
          <p:nvPr/>
        </p:nvSpPr>
        <p:spPr>
          <a:xfrm>
            <a:off x="65546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3" name="Google Shape;133;p31"/>
          <p:cNvSpPr txBox="1"/>
          <p:nvPr/>
        </p:nvSpPr>
        <p:spPr>
          <a:xfrm>
            <a:off x="387877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E</a:t>
            </a:r>
            <a:r>
              <a:rPr lang="en" sz="1800" b="1">
                <a:latin typeface="Roboto Slab"/>
                <a:ea typeface="Roboto Slab"/>
                <a:cs typeface="Roboto Slab"/>
                <a:sym typeface="Roboto Slab"/>
              </a:rPr>
              <a:t>ngage</a:t>
            </a:r>
            <a:endParaRPr sz="1800" i="0" u="none" strike="noStrike" cap="none">
              <a:latin typeface="Roboto Slab"/>
              <a:ea typeface="Roboto Slab"/>
              <a:cs typeface="Roboto Slab"/>
              <a:sym typeface="Roboto Slab"/>
            </a:endParaRPr>
          </a:p>
        </p:txBody>
      </p:sp>
      <p:sp>
        <p:nvSpPr>
          <p:cNvPr id="134" name="Google Shape;134;p31"/>
          <p:cNvSpPr txBox="1"/>
          <p:nvPr/>
        </p:nvSpPr>
        <p:spPr>
          <a:xfrm>
            <a:off x="65648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I</a:t>
            </a:r>
            <a:r>
              <a:rPr lang="en" sz="1800" b="1">
                <a:latin typeface="Roboto Slab"/>
                <a:ea typeface="Roboto Slab"/>
                <a:cs typeface="Roboto Slab"/>
                <a:sym typeface="Roboto Slab"/>
              </a:rPr>
              <a:t>mmerse</a:t>
            </a:r>
            <a:endParaRPr sz="1800" i="0" u="none" strike="noStrike" cap="none">
              <a:latin typeface="Roboto Slab"/>
              <a:ea typeface="Roboto Slab"/>
              <a:cs typeface="Roboto Slab"/>
              <a:sym typeface="Roboto Slab"/>
            </a:endParaRPr>
          </a:p>
        </p:txBody>
      </p:sp>
      <p:pic>
        <p:nvPicPr>
          <p:cNvPr id="135" name="Google Shape;135;p31"/>
          <p:cNvPicPr preferRelativeResize="0"/>
          <p:nvPr/>
        </p:nvPicPr>
        <p:blipFill rotWithShape="1">
          <a:blip r:embed="rId4">
            <a:alphaModFix/>
          </a:blip>
          <a:srcRect l="17202" r="17189"/>
          <a:stretch/>
        </p:blipFill>
        <p:spPr>
          <a:xfrm>
            <a:off x="1037599" y="1557350"/>
            <a:ext cx="1696800" cy="1724100"/>
          </a:xfrm>
          <a:prstGeom prst="ellipse">
            <a:avLst/>
          </a:prstGeom>
          <a:noFill/>
          <a:ln>
            <a:noFill/>
          </a:ln>
        </p:spPr>
      </p:pic>
      <p:pic>
        <p:nvPicPr>
          <p:cNvPr id="136" name="Google Shape;136;p31"/>
          <p:cNvPicPr preferRelativeResize="0"/>
          <p:nvPr/>
        </p:nvPicPr>
        <p:blipFill rotWithShape="1">
          <a:blip r:embed="rId5">
            <a:alphaModFix/>
          </a:blip>
          <a:srcRect l="17602" t="1333" r="17989" b="1343"/>
          <a:stretch/>
        </p:blipFill>
        <p:spPr>
          <a:xfrm>
            <a:off x="3723600" y="1557350"/>
            <a:ext cx="1696800" cy="1724100"/>
          </a:xfrm>
          <a:prstGeom prst="ellipse">
            <a:avLst/>
          </a:prstGeom>
          <a:noFill/>
          <a:ln>
            <a:noFill/>
          </a:ln>
        </p:spPr>
      </p:pic>
      <p:pic>
        <p:nvPicPr>
          <p:cNvPr id="137" name="Google Shape;137;p31"/>
          <p:cNvPicPr preferRelativeResize="0"/>
          <p:nvPr/>
        </p:nvPicPr>
        <p:blipFill rotWithShape="1">
          <a:blip r:embed="rId6">
            <a:alphaModFix/>
          </a:blip>
          <a:srcRect l="26005" t="16689" r="30257" b="16683"/>
          <a:stretch/>
        </p:blipFill>
        <p:spPr>
          <a:xfrm>
            <a:off x="6398425" y="1557350"/>
            <a:ext cx="1696800" cy="1724100"/>
          </a:xfrm>
          <a:prstGeom prst="ellipse">
            <a:avLst/>
          </a:prstGeom>
          <a:noFill/>
          <a:ln>
            <a:noFill/>
          </a:ln>
        </p:spPr>
      </p:pic>
      <p:sp>
        <p:nvSpPr>
          <p:cNvPr id="138" name="Google Shape;138;p31"/>
          <p:cNvSpPr txBox="1"/>
          <p:nvPr/>
        </p:nvSpPr>
        <p:spPr>
          <a:xfrm>
            <a:off x="748325" y="3787484"/>
            <a:ext cx="2275200" cy="10209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Users and their behaviours</a:t>
            </a:r>
            <a:endParaRPr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in the context of their lives. </a:t>
            </a:r>
            <a:endParaRPr i="0" u="none" strike="noStrike" cap="none">
              <a:solidFill>
                <a:srgbClr val="000000"/>
              </a:solidFill>
              <a:latin typeface="Roboto"/>
              <a:ea typeface="Roboto"/>
              <a:cs typeface="Roboto"/>
              <a:sym typeface="Roboto"/>
            </a:endParaRPr>
          </a:p>
        </p:txBody>
      </p:sp>
      <p:sp>
        <p:nvSpPr>
          <p:cNvPr id="139" name="Google Shape;139;p31"/>
          <p:cNvSpPr txBox="1"/>
          <p:nvPr/>
        </p:nvSpPr>
        <p:spPr>
          <a:xfrm>
            <a:off x="3415325" y="3787473"/>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Interact with users through</a:t>
            </a:r>
            <a:br>
              <a:rPr lang="en" i="0" u="none" strike="noStrike" cap="none">
                <a:solidFill>
                  <a:srgbClr val="000000"/>
                </a:solidFill>
                <a:latin typeface="Roboto"/>
                <a:ea typeface="Roboto"/>
                <a:cs typeface="Roboto"/>
                <a:sym typeface="Roboto"/>
              </a:rPr>
            </a:br>
            <a:r>
              <a:rPr lang="en" i="0" u="none" strike="noStrike" cap="none">
                <a:solidFill>
                  <a:srgbClr val="000000"/>
                </a:solidFill>
                <a:latin typeface="Roboto"/>
                <a:ea typeface="Roboto"/>
                <a:cs typeface="Roboto"/>
                <a:sym typeface="Roboto"/>
              </a:rPr>
              <a:t>both scheduled and “intercept”</a:t>
            </a:r>
            <a:r>
              <a:rPr lang="en">
                <a:latin typeface="Roboto"/>
                <a:ea typeface="Roboto"/>
                <a:cs typeface="Roboto"/>
                <a:sym typeface="Roboto"/>
              </a:rPr>
              <a:t> </a:t>
            </a:r>
            <a:r>
              <a:rPr lang="en" i="0" u="none" strike="noStrike" cap="none">
                <a:solidFill>
                  <a:srgbClr val="000000"/>
                </a:solidFill>
                <a:latin typeface="Roboto"/>
                <a:ea typeface="Roboto"/>
                <a:cs typeface="Roboto"/>
                <a:sym typeface="Roboto"/>
              </a:rPr>
              <a:t>or “guerrilla” encounters </a:t>
            </a:r>
            <a:endParaRPr i="0" u="none" strike="noStrike" cap="none">
              <a:solidFill>
                <a:srgbClr val="000000"/>
              </a:solidFill>
              <a:latin typeface="Roboto"/>
              <a:ea typeface="Roboto"/>
              <a:cs typeface="Roboto"/>
              <a:sym typeface="Roboto"/>
            </a:endParaRPr>
          </a:p>
        </p:txBody>
      </p:sp>
      <p:sp>
        <p:nvSpPr>
          <p:cNvPr id="140" name="Google Shape;140;p31"/>
          <p:cNvSpPr txBox="1"/>
          <p:nvPr/>
        </p:nvSpPr>
        <p:spPr>
          <a:xfrm>
            <a:off x="6158525" y="3787482"/>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Experience</a:t>
            </a:r>
            <a:endParaRPr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what your user experiences</a:t>
            </a:r>
            <a:endParaRPr i="0" u="none" strike="noStrike" cap="none">
              <a:solidFill>
                <a:srgbClr val="000000"/>
              </a:solidFill>
              <a:latin typeface="Roboto"/>
              <a:ea typeface="Roboto"/>
              <a:cs typeface="Roboto"/>
              <a:sym typeface="Roboto"/>
            </a:endParaRPr>
          </a:p>
        </p:txBody>
      </p:sp>
      <p:sp>
        <p:nvSpPr>
          <p:cNvPr id="141" name="Google Shape;141;p31"/>
          <p:cNvSpPr txBox="1"/>
          <p:nvPr/>
        </p:nvSpPr>
        <p:spPr>
          <a:xfrm>
            <a:off x="350965" y="458100"/>
            <a:ext cx="40110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000" b="1">
                <a:solidFill>
                  <a:srgbClr val="2DC5FA"/>
                </a:solidFill>
                <a:latin typeface="Roboto Slab"/>
                <a:ea typeface="Roboto Slab"/>
                <a:cs typeface="Roboto Slab"/>
                <a:sym typeface="Roboto Slab"/>
              </a:rPr>
              <a:t>Title of the slide</a:t>
            </a:r>
            <a:endParaRPr sz="3000">
              <a:solidFill>
                <a:srgbClr val="2DC5FA"/>
              </a:solidFill>
              <a:latin typeface="Roboto Slab Regular"/>
              <a:ea typeface="Roboto Slab Regular"/>
              <a:cs typeface="Roboto Slab Regular"/>
              <a:sym typeface="Roboto Slab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ew Chapter - Light Blue">
  <p:cSld name="CUSTOM_1">
    <p:spTree>
      <p:nvGrpSpPr>
        <p:cNvPr id="1" name="Shape 142"/>
        <p:cNvGrpSpPr/>
        <p:nvPr/>
      </p:nvGrpSpPr>
      <p:grpSpPr>
        <a:xfrm>
          <a:off x="0" y="0"/>
          <a:ext cx="0" cy="0"/>
          <a:chOff x="0" y="0"/>
          <a:chExt cx="0" cy="0"/>
        </a:xfrm>
      </p:grpSpPr>
      <p:pic>
        <p:nvPicPr>
          <p:cNvPr id="143" name="Google Shape;143;p32"/>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4" name="Google Shape;144;p32"/>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45" name="Google Shape;145;p32"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46" name="Google Shape;146;p32"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ansition Violet">
  <p:cSld name="CUSTOM_1_1">
    <p:spTree>
      <p:nvGrpSpPr>
        <p:cNvPr id="1" name="Shape 147"/>
        <p:cNvGrpSpPr/>
        <p:nvPr/>
      </p:nvGrpSpPr>
      <p:grpSpPr>
        <a:xfrm>
          <a:off x="0" y="0"/>
          <a:ext cx="0" cy="0"/>
          <a:chOff x="0" y="0"/>
          <a:chExt cx="0" cy="0"/>
        </a:xfrm>
      </p:grpSpPr>
      <p:pic>
        <p:nvPicPr>
          <p:cNvPr id="148" name="Google Shape;148;p33"/>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9" name="Google Shape;149;p33"/>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0" name="Google Shape;150;p33"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51" name="Google Shape;151;p33"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ansition Red">
  <p:cSld name="CUSTOM_1_1_1">
    <p:spTree>
      <p:nvGrpSpPr>
        <p:cNvPr id="1" name="Shape 152"/>
        <p:cNvGrpSpPr/>
        <p:nvPr/>
      </p:nvGrpSpPr>
      <p:grpSpPr>
        <a:xfrm>
          <a:off x="0" y="0"/>
          <a:ext cx="0" cy="0"/>
          <a:chOff x="0" y="0"/>
          <a:chExt cx="0" cy="0"/>
        </a:xfrm>
      </p:grpSpPr>
      <p:pic>
        <p:nvPicPr>
          <p:cNvPr id="153" name="Google Shape;153;p34"/>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4" name="Google Shape;154;p34"/>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5" name="Google Shape;155;p34"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56" name="Google Shape;156;p34"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ransition Yellow">
  <p:cSld name="CUSTOM_1_1_1_1">
    <p:spTree>
      <p:nvGrpSpPr>
        <p:cNvPr id="1" name="Shape 157"/>
        <p:cNvGrpSpPr/>
        <p:nvPr/>
      </p:nvGrpSpPr>
      <p:grpSpPr>
        <a:xfrm>
          <a:off x="0" y="0"/>
          <a:ext cx="0" cy="0"/>
          <a:chOff x="0" y="0"/>
          <a:chExt cx="0" cy="0"/>
        </a:xfrm>
      </p:grpSpPr>
      <p:pic>
        <p:nvPicPr>
          <p:cNvPr id="158" name="Google Shape;158;p35"/>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59" name="Google Shape;159;p35"/>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60" name="Google Shape;160;p35"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61" name="Google Shape;161;p35"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ransition Light Green">
  <p:cSld name="CUSTOM_1_1_1_1_1">
    <p:spTree>
      <p:nvGrpSpPr>
        <p:cNvPr id="1" name="Shape 162"/>
        <p:cNvGrpSpPr/>
        <p:nvPr/>
      </p:nvGrpSpPr>
      <p:grpSpPr>
        <a:xfrm>
          <a:off x="0" y="0"/>
          <a:ext cx="0" cy="0"/>
          <a:chOff x="0" y="0"/>
          <a:chExt cx="0" cy="0"/>
        </a:xfrm>
      </p:grpSpPr>
      <p:pic>
        <p:nvPicPr>
          <p:cNvPr id="163" name="Google Shape;163;p36"/>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4" name="Google Shape;164;p36"/>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65" name="Google Shape;165;p36"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66" name="Google Shape;166;p36"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ransition Dark Blue">
  <p:cSld name="CUSTOM_1_1_1_1_1_1">
    <p:spTree>
      <p:nvGrpSpPr>
        <p:cNvPr id="1" name="Shape 167"/>
        <p:cNvGrpSpPr/>
        <p:nvPr/>
      </p:nvGrpSpPr>
      <p:grpSpPr>
        <a:xfrm>
          <a:off x="0" y="0"/>
          <a:ext cx="0" cy="0"/>
          <a:chOff x="0" y="0"/>
          <a:chExt cx="0" cy="0"/>
        </a:xfrm>
      </p:grpSpPr>
      <p:pic>
        <p:nvPicPr>
          <p:cNvPr id="168" name="Google Shape;168;p37"/>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69" name="Google Shape;169;p37"/>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70" name="Google Shape;170;p37"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1" name="Google Shape;171;p37"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nd Slide Style" type="blank">
  <p:cSld name="BLANK">
    <p:spTree>
      <p:nvGrpSpPr>
        <p:cNvPr id="1" name="Shape 172"/>
        <p:cNvGrpSpPr/>
        <p:nvPr/>
      </p:nvGrpSpPr>
      <p:grpSpPr>
        <a:xfrm>
          <a:off x="0" y="0"/>
          <a:ext cx="0" cy="0"/>
          <a:chOff x="0" y="0"/>
          <a:chExt cx="0" cy="0"/>
        </a:xfrm>
      </p:grpSpPr>
      <p:pic>
        <p:nvPicPr>
          <p:cNvPr id="173" name="Google Shape;173;p38"/>
          <p:cNvPicPr preferRelativeResize="0"/>
          <p:nvPr/>
        </p:nvPicPr>
        <p:blipFill>
          <a:blip r:embed="rId2">
            <a:alphaModFix/>
          </a:blip>
          <a:stretch>
            <a:fillRect/>
          </a:stretch>
        </p:blipFill>
        <p:spPr>
          <a:xfrm>
            <a:off x="3740200" y="1739950"/>
            <a:ext cx="1663599" cy="1663599"/>
          </a:xfrm>
          <a:prstGeom prst="rect">
            <a:avLst/>
          </a:prstGeom>
          <a:noFill/>
          <a:ln>
            <a:noFill/>
          </a:ln>
        </p:spPr>
      </p:pic>
      <p:pic>
        <p:nvPicPr>
          <p:cNvPr id="174" name="Google Shape;174;p38"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5" name="Google Shape;175;p38"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llets + Image Style">
  <p:cSld name="CUSTOM_6">
    <p:spTree>
      <p:nvGrpSpPr>
        <p:cNvPr id="1" name="Shape 176"/>
        <p:cNvGrpSpPr/>
        <p:nvPr/>
      </p:nvGrpSpPr>
      <p:grpSpPr>
        <a:xfrm>
          <a:off x="0" y="0"/>
          <a:ext cx="0" cy="0"/>
          <a:chOff x="0" y="0"/>
          <a:chExt cx="0" cy="0"/>
        </a:xfrm>
      </p:grpSpPr>
      <p:pic>
        <p:nvPicPr>
          <p:cNvPr id="177" name="Google Shape;177;p39"/>
          <p:cNvPicPr preferRelativeResize="0"/>
          <p:nvPr/>
        </p:nvPicPr>
        <p:blipFill rotWithShape="1">
          <a:blip r:embed="rId2">
            <a:alphaModFix/>
          </a:blip>
          <a:srcRect l="10533" r="1685"/>
          <a:stretch/>
        </p:blipFill>
        <p:spPr>
          <a:xfrm>
            <a:off x="3355950" y="489350"/>
            <a:ext cx="5485124" cy="4280024"/>
          </a:xfrm>
          <a:prstGeom prst="rect">
            <a:avLst/>
          </a:prstGeom>
          <a:noFill/>
          <a:ln>
            <a:noFill/>
          </a:ln>
        </p:spPr>
      </p:pic>
      <p:pic>
        <p:nvPicPr>
          <p:cNvPr id="178" name="Google Shape;178;p39"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9" name="Google Shape;179;p39"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ctivity Slide Style">
  <p:cSld name="CUSTOM_7">
    <p:spTree>
      <p:nvGrpSpPr>
        <p:cNvPr id="1" name="Shape 180"/>
        <p:cNvGrpSpPr/>
        <p:nvPr/>
      </p:nvGrpSpPr>
      <p:grpSpPr>
        <a:xfrm>
          <a:off x="0" y="0"/>
          <a:ext cx="0" cy="0"/>
          <a:chOff x="0" y="0"/>
          <a:chExt cx="0" cy="0"/>
        </a:xfrm>
      </p:grpSpPr>
      <p:pic>
        <p:nvPicPr>
          <p:cNvPr id="181" name="Google Shape;181;p40"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82" name="Google Shape;182;p40"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183"/>
        <p:cNvGrpSpPr/>
        <p:nvPr/>
      </p:nvGrpSpPr>
      <p:grpSpPr>
        <a:xfrm>
          <a:off x="0" y="0"/>
          <a:ext cx="0" cy="0"/>
          <a:chOff x="0" y="0"/>
          <a:chExt cx="0" cy="0"/>
        </a:xfrm>
      </p:grpSpPr>
      <p:pic>
        <p:nvPicPr>
          <p:cNvPr id="184" name="Google Shape;184;p4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85" name="Google Shape;185;p41"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186" name="Google Shape;186;p41"/>
          <p:cNvPicPr preferRelativeResize="0"/>
          <p:nvPr/>
        </p:nvPicPr>
        <p:blipFill>
          <a:blip r:embed="rId3">
            <a:alphaModFix/>
          </a:blip>
          <a:stretch>
            <a:fillRect/>
          </a:stretch>
        </p:blipFill>
        <p:spPr>
          <a:xfrm>
            <a:off x="756639" y="2608609"/>
            <a:ext cx="266022" cy="235093"/>
          </a:xfrm>
          <a:prstGeom prst="rect">
            <a:avLst/>
          </a:prstGeom>
          <a:noFill/>
          <a:ln>
            <a:noFill/>
          </a:ln>
        </p:spPr>
      </p:pic>
      <p:pic>
        <p:nvPicPr>
          <p:cNvPr id="187" name="Google Shape;187;p4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188" name="Google Shape;188;p41"/>
          <p:cNvCxnSpPr/>
          <p:nvPr/>
        </p:nvCxnSpPr>
        <p:spPr>
          <a:xfrm rot="10800000" flipH="1">
            <a:off x="861725" y="-29400"/>
            <a:ext cx="5100" cy="2464800"/>
          </a:xfrm>
          <a:prstGeom prst="straightConnector1">
            <a:avLst/>
          </a:prstGeom>
          <a:noFill/>
          <a:ln w="38100" cap="flat" cmpd="sng">
            <a:solidFill>
              <a:srgbClr val="64C3F5"/>
            </a:solidFill>
            <a:prstDash val="solid"/>
            <a:miter lim="4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Features with emoji Style">
  <p:cSld name="CUSTOM_8">
    <p:spTree>
      <p:nvGrpSpPr>
        <p:cNvPr id="1" name="Shape 189"/>
        <p:cNvGrpSpPr/>
        <p:nvPr/>
      </p:nvGrpSpPr>
      <p:grpSpPr>
        <a:xfrm>
          <a:off x="0" y="0"/>
          <a:ext cx="0" cy="0"/>
          <a:chOff x="0" y="0"/>
          <a:chExt cx="0" cy="0"/>
        </a:xfrm>
      </p:grpSpPr>
      <p:pic>
        <p:nvPicPr>
          <p:cNvPr id="190" name="Google Shape;190;p42"/>
          <p:cNvPicPr preferRelativeResize="0"/>
          <p:nvPr/>
        </p:nvPicPr>
        <p:blipFill>
          <a:blip r:embed="rId2">
            <a:alphaModFix/>
          </a:blip>
          <a:stretch>
            <a:fillRect/>
          </a:stretch>
        </p:blipFill>
        <p:spPr>
          <a:xfrm>
            <a:off x="4383875" y="1543300"/>
            <a:ext cx="376350" cy="358275"/>
          </a:xfrm>
          <a:prstGeom prst="rect">
            <a:avLst/>
          </a:prstGeom>
          <a:noFill/>
          <a:ln>
            <a:noFill/>
          </a:ln>
        </p:spPr>
      </p:pic>
      <p:pic>
        <p:nvPicPr>
          <p:cNvPr id="191" name="Google Shape;191;p42"/>
          <p:cNvPicPr preferRelativeResize="0"/>
          <p:nvPr/>
        </p:nvPicPr>
        <p:blipFill>
          <a:blip r:embed="rId2">
            <a:alphaModFix/>
          </a:blip>
          <a:stretch>
            <a:fillRect/>
          </a:stretch>
        </p:blipFill>
        <p:spPr>
          <a:xfrm>
            <a:off x="7278600" y="1543300"/>
            <a:ext cx="376350" cy="358275"/>
          </a:xfrm>
          <a:prstGeom prst="rect">
            <a:avLst/>
          </a:prstGeom>
          <a:noFill/>
          <a:ln>
            <a:noFill/>
          </a:ln>
        </p:spPr>
      </p:pic>
      <p:pic>
        <p:nvPicPr>
          <p:cNvPr id="192" name="Google Shape;192;p42"/>
          <p:cNvPicPr preferRelativeResize="0"/>
          <p:nvPr/>
        </p:nvPicPr>
        <p:blipFill>
          <a:blip r:embed="rId2">
            <a:alphaModFix/>
          </a:blip>
          <a:stretch>
            <a:fillRect/>
          </a:stretch>
        </p:blipFill>
        <p:spPr>
          <a:xfrm>
            <a:off x="1489150" y="1543300"/>
            <a:ext cx="376350" cy="358275"/>
          </a:xfrm>
          <a:prstGeom prst="rect">
            <a:avLst/>
          </a:prstGeom>
          <a:noFill/>
          <a:ln>
            <a:noFill/>
          </a:ln>
        </p:spPr>
      </p:pic>
      <p:pic>
        <p:nvPicPr>
          <p:cNvPr id="193" name="Google Shape;193;p42"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ound Photo and bullet points Style">
  <p:cSld name="CUSTOM_4">
    <p:spTree>
      <p:nvGrpSpPr>
        <p:cNvPr id="1" name="Shape 194"/>
        <p:cNvGrpSpPr/>
        <p:nvPr/>
      </p:nvGrpSpPr>
      <p:grpSpPr>
        <a:xfrm>
          <a:off x="0" y="0"/>
          <a:ext cx="0" cy="0"/>
          <a:chOff x="0" y="0"/>
          <a:chExt cx="0" cy="0"/>
        </a:xfrm>
      </p:grpSpPr>
      <p:pic>
        <p:nvPicPr>
          <p:cNvPr id="195" name="Google Shape;195;p43"/>
          <p:cNvPicPr preferRelativeResize="0"/>
          <p:nvPr/>
        </p:nvPicPr>
        <p:blipFill rotWithShape="1">
          <a:blip r:embed="rId2">
            <a:alphaModFix/>
          </a:blip>
          <a:srcRect r="33466"/>
          <a:stretch/>
        </p:blipFill>
        <p:spPr>
          <a:xfrm>
            <a:off x="483025" y="1108650"/>
            <a:ext cx="2926200" cy="2926200"/>
          </a:xfrm>
          <a:prstGeom prst="ellipse">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196"/>
        <p:cNvGrpSpPr/>
        <p:nvPr/>
      </p:nvGrpSpPr>
      <p:grpSpPr>
        <a:xfrm>
          <a:off x="0" y="0"/>
          <a:ext cx="0" cy="0"/>
          <a:chOff x="0" y="0"/>
          <a:chExt cx="0" cy="0"/>
        </a:xfrm>
      </p:grpSpPr>
      <p:pic>
        <p:nvPicPr>
          <p:cNvPr id="197" name="Google Shape;197;p44"/>
          <p:cNvPicPr preferRelativeResize="0"/>
          <p:nvPr/>
        </p:nvPicPr>
        <p:blipFill rotWithShape="1">
          <a:blip r:embed="rId2">
            <a:alphaModFix/>
          </a:blip>
          <a:srcRect l="14559"/>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earning Goals Style">
  <p:cSld name="CUSTOM_2">
    <p:spTree>
      <p:nvGrpSpPr>
        <p:cNvPr id="1" name="Shape 198"/>
        <p:cNvGrpSpPr/>
        <p:nvPr/>
      </p:nvGrpSpPr>
      <p:grpSpPr>
        <a:xfrm>
          <a:off x="0" y="0"/>
          <a:ext cx="0" cy="0"/>
          <a:chOff x="0" y="0"/>
          <a:chExt cx="0" cy="0"/>
        </a:xfrm>
      </p:grpSpPr>
      <p:pic>
        <p:nvPicPr>
          <p:cNvPr id="199" name="Google Shape;199;p45"/>
          <p:cNvPicPr preferRelativeResize="0"/>
          <p:nvPr/>
        </p:nvPicPr>
        <p:blipFill rotWithShape="1">
          <a:blip r:embed="rId2">
            <a:alphaModFix/>
          </a:blip>
          <a:srcRect l="16002" r="15784"/>
          <a:stretch/>
        </p:blipFill>
        <p:spPr>
          <a:xfrm>
            <a:off x="6112453" y="0"/>
            <a:ext cx="5122559" cy="5143500"/>
          </a:xfrm>
          <a:prstGeom prst="rect">
            <a:avLst/>
          </a:prstGeom>
          <a:noFill/>
          <a:ln>
            <a:noFill/>
          </a:ln>
        </p:spPr>
      </p:pic>
      <p:sp>
        <p:nvSpPr>
          <p:cNvPr id="200" name="Google Shape;200;p45"/>
          <p:cNvSpPr txBox="1"/>
          <p:nvPr/>
        </p:nvSpPr>
        <p:spPr>
          <a:xfrm>
            <a:off x="338725" y="355400"/>
            <a:ext cx="6003300" cy="48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1">
                <a:solidFill>
                  <a:srgbClr val="434343"/>
                </a:solidFill>
                <a:latin typeface="Montserrat"/>
                <a:ea typeface="Montserrat"/>
                <a:cs typeface="Montserrat"/>
                <a:sym typeface="Montserrat"/>
              </a:rPr>
              <a:t>Hear, forget. See, remember</a:t>
            </a:r>
            <a:r>
              <a:rPr lang="en" sz="3000" b="1">
                <a:solidFill>
                  <a:srgbClr val="2DC5FA"/>
                </a:solidFill>
                <a:latin typeface="Montserrat"/>
                <a:ea typeface="Montserrat"/>
                <a:cs typeface="Montserrat"/>
                <a:sym typeface="Montserrat"/>
              </a:rPr>
              <a:t>.</a:t>
            </a:r>
            <a:r>
              <a:rPr lang="en" sz="3000" b="1">
                <a:solidFill>
                  <a:srgbClr val="434343"/>
                </a:solidFill>
                <a:latin typeface="Montserrat"/>
                <a:ea typeface="Montserrat"/>
                <a:cs typeface="Montserrat"/>
                <a:sym typeface="Montserrat"/>
              </a:rPr>
              <a:t> </a:t>
            </a:r>
            <a:endParaRPr sz="3000" b="1">
              <a:solidFill>
                <a:srgbClr val="434343"/>
              </a:solidFill>
              <a:latin typeface="Montserrat"/>
              <a:ea typeface="Montserrat"/>
              <a:cs typeface="Montserrat"/>
              <a:sym typeface="Montserrat"/>
            </a:endParaRPr>
          </a:p>
          <a:p>
            <a:pPr marL="0" lvl="0" indent="0" algn="l" rtl="0">
              <a:lnSpc>
                <a:spcPct val="100000"/>
              </a:lnSpc>
              <a:spcBef>
                <a:spcPts val="1600"/>
              </a:spcBef>
              <a:spcAft>
                <a:spcPts val="1600"/>
              </a:spcAft>
              <a:buNone/>
            </a:pPr>
            <a:r>
              <a:rPr lang="en" sz="3000" b="1">
                <a:solidFill>
                  <a:srgbClr val="2DC5FA"/>
                </a:solidFill>
                <a:latin typeface="Montserrat"/>
                <a:ea typeface="Montserrat"/>
                <a:cs typeface="Montserrat"/>
                <a:sym typeface="Montserrat"/>
              </a:rPr>
              <a:t>Do, Understand</a:t>
            </a:r>
            <a:endParaRPr sz="3000" b="1">
              <a:solidFill>
                <a:srgbClr val="434343"/>
              </a:solidFill>
              <a:latin typeface="Roboto Slab"/>
              <a:ea typeface="Roboto Slab"/>
              <a:cs typeface="Roboto Slab"/>
              <a:sym typeface="Roboto Slab"/>
            </a:endParaRPr>
          </a:p>
        </p:txBody>
      </p:sp>
      <p:pic>
        <p:nvPicPr>
          <p:cNvPr id="201" name="Google Shape;201;p45"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202" name="Google Shape;202;p45"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Style">
  <p:cSld name="CUSTOM_3">
    <p:spTree>
      <p:nvGrpSpPr>
        <p:cNvPr id="1" name="Shape 203"/>
        <p:cNvGrpSpPr/>
        <p:nvPr/>
      </p:nvGrpSpPr>
      <p:grpSpPr>
        <a:xfrm>
          <a:off x="0" y="0"/>
          <a:ext cx="0" cy="0"/>
          <a:chOff x="0" y="0"/>
          <a:chExt cx="0" cy="0"/>
        </a:xfrm>
      </p:grpSpPr>
      <p:pic>
        <p:nvPicPr>
          <p:cNvPr id="204" name="Google Shape;204;p4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205" name="Google Shape;205;p46"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206"/>
        <p:cNvGrpSpPr/>
        <p:nvPr/>
      </p:nvGrpSpPr>
      <p:grpSpPr>
        <a:xfrm>
          <a:off x="0" y="0"/>
          <a:ext cx="0" cy="0"/>
          <a:chOff x="0" y="0"/>
          <a:chExt cx="0" cy="0"/>
        </a:xfrm>
      </p:grpSpPr>
      <p:sp>
        <p:nvSpPr>
          <p:cNvPr id="207" name="Google Shape;207;p47"/>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08" name="Google Shape;208;p47"/>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209" name="Google Shape;209;p47"/>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10"/>
        <p:cNvGrpSpPr/>
        <p:nvPr/>
      </p:nvGrpSpPr>
      <p:grpSpPr>
        <a:xfrm>
          <a:off x="0" y="0"/>
          <a:ext cx="0" cy="0"/>
          <a:chOff x="0" y="0"/>
          <a:chExt cx="0" cy="0"/>
        </a:xfrm>
      </p:grpSpPr>
      <p:sp>
        <p:nvSpPr>
          <p:cNvPr id="211" name="Google Shape;211;p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2" name="Google Shape;212;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 name="Google Shape;21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6" name="Google Shape;6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tiff"/><Relationship Id="rId4" Type="http://schemas.openxmlformats.org/officeDocument/2006/relationships/image" Target="../media/image3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9"/>
          <p:cNvSpPr txBox="1">
            <a:spLocks noGrp="1"/>
          </p:cNvSpPr>
          <p:nvPr>
            <p:ph type="title"/>
          </p:nvPr>
        </p:nvSpPr>
        <p:spPr>
          <a:xfrm>
            <a:off x="1959550" y="3924475"/>
            <a:ext cx="3909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49"/>
          <p:cNvSpPr txBox="1">
            <a:spLocks noGrp="1"/>
          </p:cNvSpPr>
          <p:nvPr>
            <p:ph type="title" idx="2"/>
          </p:nvPr>
        </p:nvSpPr>
        <p:spPr>
          <a:xfrm>
            <a:off x="1959551" y="3284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Intro to Relations DBs &amp; SQL</a:t>
            </a:r>
            <a:endParaRPr dirty="0">
              <a:latin typeface="Montserrat"/>
              <a:ea typeface="Montserrat"/>
              <a:cs typeface="Montserrat"/>
              <a:sym typeface="Montserrat"/>
            </a:endParaRPr>
          </a:p>
        </p:txBody>
      </p:sp>
      <p:pic>
        <p:nvPicPr>
          <p:cNvPr id="220" name="Google Shape;220;p49"/>
          <p:cNvPicPr preferRelativeResize="0"/>
          <p:nvPr/>
        </p:nvPicPr>
        <p:blipFill rotWithShape="1">
          <a:blip r:embed="rId3">
            <a:alphaModFix/>
          </a:blip>
          <a:srcRect l="33453"/>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7"/>
          <p:cNvSpPr txBox="1">
            <a:spLocks noGrp="1"/>
          </p:cNvSpPr>
          <p:nvPr>
            <p:ph type="title"/>
          </p:nvPr>
        </p:nvSpPr>
        <p:spPr>
          <a:xfrm>
            <a:off x="311700" y="2249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LET’S CODE</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50"/>
          <p:cNvSpPr txBox="1"/>
          <p:nvPr/>
        </p:nvSpPr>
        <p:spPr>
          <a:xfrm>
            <a:off x="3998738" y="1679400"/>
            <a:ext cx="4338900" cy="23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000000"/>
              </a:buClr>
              <a:buSzPts val="2000"/>
              <a:buFont typeface="Montserrat Medium"/>
              <a:buAutoNum type="arabicPeriod"/>
            </a:pPr>
            <a:r>
              <a:rPr lang="en" sz="2000" dirty="0">
                <a:latin typeface="Montserrat Medium"/>
                <a:ea typeface="Montserrat Medium"/>
                <a:cs typeface="Montserrat Medium"/>
                <a:sym typeface="Montserrat Medium"/>
              </a:rPr>
              <a:t>Relational Databases</a:t>
            </a:r>
            <a:endParaRPr sz="2000" dirty="0">
              <a:latin typeface="Montserrat Medium"/>
              <a:ea typeface="Montserrat Medium"/>
              <a:cs typeface="Montserrat Medium"/>
              <a:sym typeface="Montserrat Medium"/>
            </a:endParaRPr>
          </a:p>
          <a:p>
            <a:pPr marL="457200" lvl="0" indent="-355600" algn="l" rtl="0">
              <a:lnSpc>
                <a:spcPct val="150000"/>
              </a:lnSpc>
              <a:spcBef>
                <a:spcPts val="0"/>
              </a:spcBef>
              <a:spcAft>
                <a:spcPts val="0"/>
              </a:spcAft>
              <a:buSzPts val="2000"/>
              <a:buFont typeface="Montserrat Medium"/>
              <a:buAutoNum type="arabicPeriod"/>
            </a:pPr>
            <a:r>
              <a:rPr lang="en" sz="2000" dirty="0">
                <a:latin typeface="Montserrat Medium"/>
                <a:ea typeface="Montserrat Medium"/>
                <a:cs typeface="Montserrat Medium"/>
                <a:sym typeface="Montserrat Medium"/>
              </a:rPr>
              <a:t>SQL</a:t>
            </a:r>
          </a:p>
          <a:p>
            <a:pPr marL="457200" lvl="0" indent="-355600" algn="l" rtl="0">
              <a:lnSpc>
                <a:spcPct val="150000"/>
              </a:lnSpc>
              <a:spcBef>
                <a:spcPts val="0"/>
              </a:spcBef>
              <a:spcAft>
                <a:spcPts val="0"/>
              </a:spcAft>
              <a:buSzPts val="2000"/>
              <a:buFont typeface="Montserrat Medium"/>
              <a:buAutoNum type="arabicPeriod"/>
            </a:pPr>
            <a:r>
              <a:rPr lang="en" sz="2000" dirty="0">
                <a:latin typeface="Montserrat Medium"/>
                <a:ea typeface="Montserrat Medium"/>
                <a:cs typeface="Montserrat Medium"/>
                <a:sym typeface="Montserrat Medium"/>
              </a:rPr>
              <a:t>Different SQL Standards</a:t>
            </a:r>
            <a:endParaRPr sz="2000" dirty="0">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2000" dirty="0">
                <a:solidFill>
                  <a:srgbClr val="000000"/>
                </a:solidFill>
                <a:latin typeface="Montserrat Medium"/>
                <a:ea typeface="Montserrat Medium"/>
                <a:cs typeface="Montserrat Medium"/>
                <a:sym typeface="Montserrat Medium"/>
              </a:rPr>
              <a:t> </a:t>
            </a: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2000" dirty="0">
                <a:solidFill>
                  <a:srgbClr val="000000"/>
                </a:solidFill>
                <a:latin typeface="Montserrat Medium"/>
                <a:ea typeface="Montserrat Medium"/>
                <a:cs typeface="Montserrat Medium"/>
                <a:sym typeface="Montserrat Medium"/>
              </a:rPr>
              <a:t> </a:t>
            </a:r>
            <a:endParaRPr sz="2000" dirty="0">
              <a:latin typeface="Montserrat Medium"/>
              <a:ea typeface="Montserrat Medium"/>
              <a:cs typeface="Montserrat Medium"/>
              <a:sym typeface="Montserrat Medium"/>
            </a:endParaRPr>
          </a:p>
        </p:txBody>
      </p:sp>
      <p:sp>
        <p:nvSpPr>
          <p:cNvPr id="226" name="Google Shape;226;p50"/>
          <p:cNvSpPr txBox="1"/>
          <p:nvPr/>
        </p:nvSpPr>
        <p:spPr>
          <a:xfrm>
            <a:off x="3907193" y="985600"/>
            <a:ext cx="40212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Agenda</a:t>
            </a:r>
            <a:endParaRPr sz="2300" b="1">
              <a:solidFill>
                <a:srgbClr val="434343"/>
              </a:solidFill>
              <a:latin typeface="Montserrat"/>
              <a:ea typeface="Montserrat"/>
              <a:cs typeface="Montserrat"/>
              <a:sym typeface="Montserrat"/>
            </a:endParaRPr>
          </a:p>
        </p:txBody>
      </p:sp>
      <p:sp>
        <p:nvSpPr>
          <p:cNvPr id="227" name="Google Shape;227;p50"/>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28" name="Google Shape;228;p50"/>
          <p:cNvPicPr preferRelativeResize="0"/>
          <p:nvPr/>
        </p:nvPicPr>
        <p:blipFill>
          <a:blip r:embed="rId4">
            <a:alphaModFix/>
          </a:blip>
          <a:stretch>
            <a:fillRect/>
          </a:stretch>
        </p:blipFill>
        <p:spPr>
          <a:xfrm>
            <a:off x="768125" y="1127525"/>
            <a:ext cx="2838425" cy="2971800"/>
          </a:xfrm>
          <a:prstGeom prst="rect">
            <a:avLst/>
          </a:prstGeom>
          <a:noFill/>
          <a:ln>
            <a:noFill/>
          </a:ln>
        </p:spPr>
      </p:pic>
      <p:sp>
        <p:nvSpPr>
          <p:cNvPr id="229" name="Google Shape;229;p50"/>
          <p:cNvSpPr txBox="1"/>
          <p:nvPr/>
        </p:nvSpPr>
        <p:spPr>
          <a:xfrm>
            <a:off x="1544350" y="4177575"/>
            <a:ext cx="2062200" cy="218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500" b="1">
                <a:solidFill>
                  <a:srgbClr val="B7B7B7"/>
                </a:solidFill>
                <a:latin typeface="Montserrat"/>
                <a:ea typeface="Montserrat"/>
                <a:cs typeface="Montserrat"/>
                <a:sym typeface="Montserrat"/>
              </a:rPr>
              <a:t>Credit: Unsplash</a:t>
            </a:r>
            <a:endParaRPr sz="500" b="1">
              <a:solidFill>
                <a:srgbClr val="B7B7B7"/>
              </a:solidFill>
              <a:latin typeface="Montserrat"/>
              <a:ea typeface="Montserrat"/>
              <a:cs typeface="Montserrat"/>
              <a:sym typeface="Montserrat"/>
            </a:endParaRPr>
          </a:p>
        </p:txBody>
      </p:sp>
      <p:pic>
        <p:nvPicPr>
          <p:cNvPr id="230" name="Google Shape;230;p50"/>
          <p:cNvPicPr preferRelativeResize="0"/>
          <p:nvPr/>
        </p:nvPicPr>
        <p:blipFill rotWithShape="1">
          <a:blip r:embed="rId5">
            <a:alphaModFix/>
          </a:blip>
          <a:srcRect l="30634" t="28212" r="27977" b="14010"/>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51"/>
          <p:cNvSpPr txBox="1"/>
          <p:nvPr/>
        </p:nvSpPr>
        <p:spPr>
          <a:xfrm>
            <a:off x="94250" y="436475"/>
            <a:ext cx="13044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
        <p:nvSpPr>
          <p:cNvPr id="236" name="Google Shape;236;p51"/>
          <p:cNvSpPr txBox="1"/>
          <p:nvPr/>
        </p:nvSpPr>
        <p:spPr>
          <a:xfrm>
            <a:off x="585600" y="1061800"/>
            <a:ext cx="7872300" cy="71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300" b="1" dirty="0">
                <a:solidFill>
                  <a:srgbClr val="434343"/>
                </a:solidFill>
                <a:latin typeface="Montserrat"/>
                <a:ea typeface="Montserrat"/>
                <a:cs typeface="Montserrat"/>
                <a:sym typeface="Montserrat"/>
              </a:rPr>
              <a:t>No SQL </a:t>
            </a:r>
            <a:r>
              <a:rPr lang="en" sz="2300" b="1" dirty="0">
                <a:solidFill>
                  <a:srgbClr val="2DC5FA"/>
                </a:solidFill>
                <a:latin typeface="Montserrat"/>
                <a:ea typeface="Montserrat"/>
                <a:cs typeface="Montserrat"/>
                <a:sym typeface="Montserrat"/>
              </a:rPr>
              <a:t>// no-SQL Data  </a:t>
            </a:r>
            <a:endParaRPr sz="2300" b="1" dirty="0">
              <a:solidFill>
                <a:srgbClr val="2DC5FA"/>
              </a:solidFill>
              <a:latin typeface="Montserrat"/>
              <a:ea typeface="Montserrat"/>
              <a:cs typeface="Montserrat"/>
              <a:sym typeface="Montserrat"/>
            </a:endParaRPr>
          </a:p>
        </p:txBody>
      </p:sp>
      <p:pic>
        <p:nvPicPr>
          <p:cNvPr id="237" name="Google Shape;237;p51"/>
          <p:cNvPicPr preferRelativeResize="0"/>
          <p:nvPr/>
        </p:nvPicPr>
        <p:blipFill>
          <a:blip r:embed="rId4">
            <a:alphaModFix/>
          </a:blip>
          <a:stretch>
            <a:fillRect/>
          </a:stretch>
        </p:blipFill>
        <p:spPr>
          <a:xfrm>
            <a:off x="896775" y="1673775"/>
            <a:ext cx="7249950" cy="306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54"/>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 are Tables? </a:t>
            </a:r>
            <a:r>
              <a:rPr lang="en" sz="2300">
                <a:solidFill>
                  <a:srgbClr val="434343"/>
                </a:solidFill>
                <a:latin typeface="Montserrat"/>
                <a:ea typeface="Montserrat"/>
                <a:cs typeface="Montserrat"/>
                <a:sym typeface="Montserrat"/>
              </a:rPr>
              <a:t>Relations</a:t>
            </a:r>
            <a:endParaRPr sz="2300">
              <a:solidFill>
                <a:srgbClr val="2E2E2E"/>
              </a:solidFill>
              <a:latin typeface="Montserrat"/>
              <a:ea typeface="Montserrat"/>
              <a:cs typeface="Montserrat"/>
              <a:sym typeface="Montserrat"/>
            </a:endParaRPr>
          </a:p>
        </p:txBody>
      </p:sp>
      <p:sp>
        <p:nvSpPr>
          <p:cNvPr id="258" name="Google Shape;258;p54"/>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59" name="Google Shape;259;p54"/>
          <p:cNvPicPr preferRelativeResize="0"/>
          <p:nvPr/>
        </p:nvPicPr>
        <p:blipFill rotWithShape="1">
          <a:blip r:embed="rId4">
            <a:alphaModFix/>
          </a:blip>
          <a:srcRect b="4415"/>
          <a:stretch/>
        </p:blipFill>
        <p:spPr>
          <a:xfrm>
            <a:off x="627325" y="1526225"/>
            <a:ext cx="5503250" cy="307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55"/>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 are fields </a:t>
            </a:r>
            <a:r>
              <a:rPr lang="en" sz="2300">
                <a:solidFill>
                  <a:srgbClr val="2DC5FA"/>
                </a:solidFill>
                <a:latin typeface="Montserrat"/>
                <a:ea typeface="Montserrat"/>
                <a:cs typeface="Montserrat"/>
                <a:sym typeface="Montserrat"/>
              </a:rPr>
              <a:t>and records? </a:t>
            </a:r>
            <a:endParaRPr sz="2300">
              <a:solidFill>
                <a:srgbClr val="2DC5FA"/>
              </a:solidFill>
              <a:latin typeface="Montserrat"/>
              <a:ea typeface="Montserrat"/>
              <a:cs typeface="Montserrat"/>
              <a:sym typeface="Montserrat"/>
            </a:endParaRPr>
          </a:p>
        </p:txBody>
      </p:sp>
      <p:sp>
        <p:nvSpPr>
          <p:cNvPr id="265" name="Google Shape;265;p55"/>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66" name="Google Shape;266;p55"/>
          <p:cNvPicPr preferRelativeResize="0"/>
          <p:nvPr/>
        </p:nvPicPr>
        <p:blipFill>
          <a:blip r:embed="rId4">
            <a:alphaModFix/>
          </a:blip>
          <a:stretch>
            <a:fillRect/>
          </a:stretch>
        </p:blipFill>
        <p:spPr>
          <a:xfrm>
            <a:off x="738000" y="1933875"/>
            <a:ext cx="5448300" cy="247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52"/>
          <p:cNvSpPr txBox="1"/>
          <p:nvPr/>
        </p:nvSpPr>
        <p:spPr>
          <a:xfrm>
            <a:off x="805675" y="2295475"/>
            <a:ext cx="7215900" cy="216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Developed in the 1970s by IBM researchers </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Was deemed as a standard language for Relational databases by ANSI and ISO</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Most prominent SQL standards used in the industry include standard SQL, T-SQL, P-SQL</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Major players in relational databases are Oracle, Microsoft, Amazon, Google</a:t>
            </a:r>
            <a:endParaRPr>
              <a:latin typeface="Montserrat"/>
              <a:ea typeface="Montserrat"/>
              <a:cs typeface="Montserrat"/>
              <a:sym typeface="Montserrat"/>
            </a:endParaRPr>
          </a:p>
        </p:txBody>
      </p:sp>
      <p:sp>
        <p:nvSpPr>
          <p:cNvPr id="243" name="Google Shape;243;p52"/>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What’s </a:t>
            </a:r>
            <a:r>
              <a:rPr lang="en" sz="2300" b="1">
                <a:solidFill>
                  <a:srgbClr val="2DC5FA"/>
                </a:solidFill>
                <a:latin typeface="Montserrat"/>
                <a:ea typeface="Montserrat"/>
                <a:cs typeface="Montserrat"/>
                <a:sym typeface="Montserrat"/>
              </a:rPr>
              <a:t>SQL?</a:t>
            </a: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r>
              <a:rPr lang="en" sz="2300">
                <a:solidFill>
                  <a:srgbClr val="2E2E2E"/>
                </a:solidFill>
                <a:latin typeface="Montserrat"/>
                <a:ea typeface="Montserrat"/>
                <a:cs typeface="Montserrat"/>
                <a:sym typeface="Montserrat"/>
              </a:rPr>
              <a:t>Structured Query Language</a:t>
            </a:r>
            <a:endParaRPr sz="2300">
              <a:solidFill>
                <a:srgbClr val="2E2E2E"/>
              </a:solidFill>
              <a:latin typeface="Montserrat"/>
              <a:ea typeface="Montserrat"/>
              <a:cs typeface="Montserrat"/>
              <a:sym typeface="Montserrat"/>
            </a:endParaRPr>
          </a:p>
        </p:txBody>
      </p:sp>
      <p:sp>
        <p:nvSpPr>
          <p:cNvPr id="244" name="Google Shape;244;p52"/>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53"/>
          <p:cNvSpPr txBox="1"/>
          <p:nvPr/>
        </p:nvSpPr>
        <p:spPr>
          <a:xfrm>
            <a:off x="805675" y="1468928"/>
            <a:ext cx="7215900" cy="3050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It was initially called SEQUEL (Structured English Query Language)</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SEQUEL was later renamed to SQL by dropping the vowels, because SEQUEL was a trade mark registered</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TBH doesn’t really matter as long as you can write the queries you need</a:t>
            </a:r>
            <a:endParaRPr>
              <a:latin typeface="Montserrat"/>
              <a:ea typeface="Montserrat"/>
              <a:cs typeface="Montserrat"/>
              <a:sym typeface="Montserrat"/>
            </a:endParaRPr>
          </a:p>
        </p:txBody>
      </p:sp>
      <p:sp>
        <p:nvSpPr>
          <p:cNvPr id="250" name="Google Shape;250;p53"/>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2DC5FA"/>
                </a:solidFill>
                <a:latin typeface="Montserrat"/>
                <a:ea typeface="Montserrat"/>
                <a:cs typeface="Montserrat"/>
                <a:sym typeface="Montserrat"/>
              </a:rPr>
              <a:t>//</a:t>
            </a:r>
            <a:r>
              <a:rPr lang="en" sz="2300" b="1" i="1">
                <a:solidFill>
                  <a:srgbClr val="2DC5FA"/>
                </a:solidFill>
                <a:latin typeface="Montserrat"/>
                <a:ea typeface="Montserrat"/>
                <a:cs typeface="Montserrat"/>
                <a:sym typeface="Montserrat"/>
              </a:rPr>
              <a:t>See-quel</a:t>
            </a:r>
            <a:r>
              <a:rPr lang="en" sz="2300" b="1" i="1">
                <a:solidFill>
                  <a:srgbClr val="434343"/>
                </a:solidFill>
                <a:latin typeface="Montserrat"/>
                <a:ea typeface="Montserrat"/>
                <a:cs typeface="Montserrat"/>
                <a:sym typeface="Montserrat"/>
              </a:rPr>
              <a:t> or es-que-el</a:t>
            </a:r>
            <a:endParaRPr sz="2300">
              <a:solidFill>
                <a:srgbClr val="2E2E2E"/>
              </a:solidFill>
              <a:latin typeface="Montserrat"/>
              <a:ea typeface="Montserrat"/>
              <a:cs typeface="Montserrat"/>
              <a:sym typeface="Montserrat"/>
            </a:endParaRPr>
          </a:p>
        </p:txBody>
      </p:sp>
      <p:sp>
        <p:nvSpPr>
          <p:cNvPr id="251" name="Google Shape;251;p53"/>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
        <p:nvSpPr>
          <p:cNvPr id="252" name="Google Shape;252;p53"/>
          <p:cNvSpPr txBox="1"/>
          <p:nvPr/>
        </p:nvSpPr>
        <p:spPr>
          <a:xfrm>
            <a:off x="6813350" y="3038000"/>
            <a:ext cx="12807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0"/>
              <a:t>😅</a:t>
            </a:r>
            <a:endParaRPr sz="9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52"/>
          <p:cNvSpPr txBox="1"/>
          <p:nvPr/>
        </p:nvSpPr>
        <p:spPr>
          <a:xfrm>
            <a:off x="707704" y="1479186"/>
            <a:ext cx="6238416" cy="2164500"/>
          </a:xfrm>
          <a:prstGeom prst="rect">
            <a:avLst/>
          </a:prstGeom>
          <a:noFill/>
          <a:ln>
            <a:noFill/>
          </a:ln>
        </p:spPr>
        <p:txBody>
          <a:bodyPr spcFirstLastPara="1" wrap="square" lIns="91425" tIns="91425" rIns="91425" bIns="91425" anchor="t" anchorCtr="0">
            <a:noAutofit/>
          </a:bodyPr>
          <a:lstStyle/>
          <a:p>
            <a:pPr marL="457200" indent="-317500">
              <a:lnSpc>
                <a:spcPct val="150000"/>
              </a:lnSpc>
              <a:buSzPts val="1400"/>
              <a:buFont typeface="Montserrat"/>
              <a:buChar char="●"/>
            </a:pPr>
            <a:r>
              <a:rPr lang="en-US" sz="1200" dirty="0">
                <a:latin typeface="Montserrat"/>
                <a:ea typeface="Montserrat"/>
                <a:cs typeface="Montserrat"/>
                <a:sym typeface="Montserrat"/>
              </a:rPr>
              <a:t>T-SQL – Transact SQL is </a:t>
            </a:r>
            <a:r>
              <a:rPr lang="en-US" sz="1200" dirty="0">
                <a:solidFill>
                  <a:srgbClr val="404040"/>
                </a:solidFill>
                <a:latin typeface="Roboto Slab" pitchFamily="2" charset="0"/>
              </a:rPr>
              <a:t>Microsoft’s proprietary extension for working explicitly on Microsoft’s SQL Servers. It is used with Microsoft SQL Server or Azure Synapse environments. Note MSSQL is an acronym for MS SQL Servers which is a suite of software designed by Microsoft to store and process data</a:t>
            </a:r>
          </a:p>
          <a:p>
            <a:pPr marL="457200" indent="-317500">
              <a:lnSpc>
                <a:spcPct val="150000"/>
              </a:lnSpc>
              <a:buSzPts val="1400"/>
              <a:buFont typeface="Montserrat"/>
              <a:buChar char="●"/>
            </a:pPr>
            <a:r>
              <a:rPr lang="en-US" dirty="0">
                <a:solidFill>
                  <a:srgbClr val="404040"/>
                </a:solidFill>
                <a:latin typeface="Roboto Slab" pitchFamily="2" charset="0"/>
              </a:rPr>
              <a:t>PL/SQL – Procedural Language SQL, is Oracle’s version of standard SQL used on their servers</a:t>
            </a:r>
          </a:p>
          <a:p>
            <a:pPr marL="457200" indent="-317500">
              <a:lnSpc>
                <a:spcPct val="150000"/>
              </a:lnSpc>
              <a:buSzPts val="1400"/>
              <a:buFont typeface="Montserrat"/>
              <a:buChar char="●"/>
            </a:pPr>
            <a:r>
              <a:rPr lang="en-US" dirty="0">
                <a:solidFill>
                  <a:srgbClr val="404040"/>
                </a:solidFill>
                <a:latin typeface="Roboto Slab" pitchFamily="2" charset="0"/>
              </a:rPr>
              <a:t>MySQL - </a:t>
            </a:r>
            <a:r>
              <a:rPr lang="en-US" dirty="0"/>
              <a:t> It is an open-source SQL RDBMS developed and supported by Oracle. Even though it is developed by Oracle, it is different than Oracle DB and uses variant of SQL that is called MySQL also </a:t>
            </a:r>
            <a:endParaRPr lang="en-US" dirty="0">
              <a:solidFill>
                <a:srgbClr val="404040"/>
              </a:solidFill>
              <a:latin typeface="Roboto Slab" pitchFamily="2" charset="0"/>
            </a:endParaRPr>
          </a:p>
          <a:p>
            <a:pPr marL="457200" indent="-317500">
              <a:lnSpc>
                <a:spcPct val="150000"/>
              </a:lnSpc>
              <a:buSzPts val="1400"/>
              <a:buFont typeface="Montserrat"/>
              <a:buChar char="●"/>
            </a:pPr>
            <a:endParaRPr lang="en-US" dirty="0">
              <a:solidFill>
                <a:srgbClr val="404040"/>
              </a:solidFill>
              <a:latin typeface="Roboto Slab" pitchFamily="2" charset="0"/>
            </a:endParaRPr>
          </a:p>
          <a:p>
            <a:pPr marL="457200" indent="-317500">
              <a:lnSpc>
                <a:spcPct val="150000"/>
              </a:lnSpc>
              <a:buSzPts val="1400"/>
              <a:buFont typeface="Montserrat"/>
              <a:buChar char="●"/>
            </a:pPr>
            <a:endParaRPr dirty="0">
              <a:latin typeface="Montserrat"/>
              <a:ea typeface="Montserrat"/>
              <a:cs typeface="Montserrat"/>
              <a:sym typeface="Montserrat"/>
            </a:endParaRPr>
          </a:p>
        </p:txBody>
      </p:sp>
      <p:sp>
        <p:nvSpPr>
          <p:cNvPr id="243" name="Google Shape;243;p52"/>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rgbClr val="434343"/>
                </a:solidFill>
                <a:latin typeface="Montserrat"/>
                <a:ea typeface="Montserrat"/>
                <a:cs typeface="Montserrat"/>
                <a:sym typeface="Montserrat"/>
              </a:rPr>
              <a:t>Different industry standards  in </a:t>
            </a:r>
            <a:r>
              <a:rPr lang="en" sz="2300" b="1" dirty="0">
                <a:solidFill>
                  <a:srgbClr val="2DC5FA"/>
                </a:solidFill>
                <a:latin typeface="Montserrat"/>
                <a:ea typeface="Montserrat"/>
                <a:cs typeface="Montserrat"/>
                <a:sym typeface="Montserrat"/>
              </a:rPr>
              <a:t>SQL?</a:t>
            </a:r>
            <a:endParaRPr sz="2300" b="1" dirty="0">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dirty="0">
              <a:solidFill>
                <a:srgbClr val="2DC5FA"/>
              </a:solidFill>
              <a:latin typeface="Montserrat"/>
              <a:ea typeface="Montserrat"/>
              <a:cs typeface="Montserrat"/>
              <a:sym typeface="Montserrat"/>
            </a:endParaRPr>
          </a:p>
        </p:txBody>
      </p:sp>
      <p:sp>
        <p:nvSpPr>
          <p:cNvPr id="244" name="Google Shape;244;p52"/>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F257AF03-7560-1442-9A2A-FE0AE3B6A9CC}"/>
              </a:ext>
            </a:extLst>
          </p:cNvPr>
          <p:cNvPicPr>
            <a:picLocks noChangeAspect="1"/>
          </p:cNvPicPr>
          <p:nvPr/>
        </p:nvPicPr>
        <p:blipFill>
          <a:blip r:embed="rId3"/>
          <a:stretch>
            <a:fillRect/>
          </a:stretch>
        </p:blipFill>
        <p:spPr>
          <a:xfrm>
            <a:off x="6946120" y="1479186"/>
            <a:ext cx="1612280" cy="711300"/>
          </a:xfrm>
          <a:prstGeom prst="rect">
            <a:avLst/>
          </a:prstGeom>
        </p:spPr>
      </p:pic>
      <p:pic>
        <p:nvPicPr>
          <p:cNvPr id="3" name="Picture 2">
            <a:extLst>
              <a:ext uri="{FF2B5EF4-FFF2-40B4-BE49-F238E27FC236}">
                <a16:creationId xmlns:a16="http://schemas.microsoft.com/office/drawing/2014/main" id="{81556B21-8055-0149-BCD3-96F85148F490}"/>
              </a:ext>
            </a:extLst>
          </p:cNvPr>
          <p:cNvPicPr>
            <a:picLocks noChangeAspect="1"/>
          </p:cNvPicPr>
          <p:nvPr/>
        </p:nvPicPr>
        <p:blipFill>
          <a:blip r:embed="rId4"/>
          <a:stretch>
            <a:fillRect/>
          </a:stretch>
        </p:blipFill>
        <p:spPr>
          <a:xfrm>
            <a:off x="6946120" y="2561436"/>
            <a:ext cx="1612280" cy="711300"/>
          </a:xfrm>
          <a:prstGeom prst="rect">
            <a:avLst/>
          </a:prstGeom>
        </p:spPr>
      </p:pic>
      <p:pic>
        <p:nvPicPr>
          <p:cNvPr id="4" name="Picture 3">
            <a:extLst>
              <a:ext uri="{FF2B5EF4-FFF2-40B4-BE49-F238E27FC236}">
                <a16:creationId xmlns:a16="http://schemas.microsoft.com/office/drawing/2014/main" id="{41923EE1-B9CA-0C44-8EE9-8C17C12465E6}"/>
              </a:ext>
            </a:extLst>
          </p:cNvPr>
          <p:cNvPicPr>
            <a:picLocks noChangeAspect="1"/>
          </p:cNvPicPr>
          <p:nvPr/>
        </p:nvPicPr>
        <p:blipFill>
          <a:blip r:embed="rId5"/>
          <a:stretch>
            <a:fillRect/>
          </a:stretch>
        </p:blipFill>
        <p:spPr>
          <a:xfrm>
            <a:off x="7174162" y="3643686"/>
            <a:ext cx="1156196" cy="510086"/>
          </a:xfrm>
          <a:prstGeom prst="rect">
            <a:avLst/>
          </a:prstGeom>
        </p:spPr>
      </p:pic>
    </p:spTree>
    <p:extLst>
      <p:ext uri="{BB962C8B-B14F-4D97-AF65-F5344CB8AC3E}">
        <p14:creationId xmlns:p14="http://schemas.microsoft.com/office/powerpoint/2010/main" val="214316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56"/>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Querying Data</a:t>
            </a:r>
            <a:r>
              <a:rPr lang="en" sz="2300" b="1">
                <a:solidFill>
                  <a:srgbClr val="2DC5FA"/>
                </a:solidFill>
                <a:latin typeface="Montserrat"/>
                <a:ea typeface="Montserrat"/>
                <a:cs typeface="Montserrat"/>
                <a:sym typeface="Montserrat"/>
              </a:rPr>
              <a:t>.</a:t>
            </a: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434343"/>
              </a:solidFill>
              <a:latin typeface="Montserrat"/>
              <a:ea typeface="Montserrat"/>
              <a:cs typeface="Montserrat"/>
              <a:sym typeface="Montserrat"/>
            </a:endParaRPr>
          </a:p>
          <a:p>
            <a:pPr marL="457200" lvl="0" indent="-374650" algn="l" rtl="0">
              <a:spcBef>
                <a:spcPts val="0"/>
              </a:spcBef>
              <a:spcAft>
                <a:spcPts val="0"/>
              </a:spcAft>
              <a:buClr>
                <a:srgbClr val="2E2E2E"/>
              </a:buClr>
              <a:buSzPts val="2300"/>
              <a:buFont typeface="Montserrat"/>
              <a:buChar char="●"/>
            </a:pPr>
            <a:r>
              <a:rPr lang="en" sz="2300">
                <a:solidFill>
                  <a:srgbClr val="2E2E2E"/>
                </a:solidFill>
                <a:latin typeface="Montserrat"/>
                <a:ea typeface="Montserrat"/>
                <a:cs typeface="Montserrat"/>
                <a:sym typeface="Montserrat"/>
              </a:rPr>
              <a:t>Basic </a:t>
            </a:r>
            <a:r>
              <a:rPr lang="en" sz="2300" b="1">
                <a:solidFill>
                  <a:srgbClr val="2E2E2E"/>
                </a:solidFill>
                <a:latin typeface="Montserrat"/>
                <a:ea typeface="Montserrat"/>
                <a:cs typeface="Montserrat"/>
                <a:sym typeface="Montserrat"/>
              </a:rPr>
              <a:t>Select</a:t>
            </a:r>
            <a:r>
              <a:rPr lang="en" sz="2300">
                <a:solidFill>
                  <a:srgbClr val="2E2E2E"/>
                </a:solidFill>
                <a:latin typeface="Montserrat"/>
                <a:ea typeface="Montserrat"/>
                <a:cs typeface="Montserrat"/>
                <a:sym typeface="Montserrat"/>
              </a:rPr>
              <a:t> Statement</a:t>
            </a:r>
            <a:endParaRPr sz="2300">
              <a:solidFill>
                <a:srgbClr val="2E2E2E"/>
              </a:solidFill>
              <a:latin typeface="Montserrat"/>
              <a:ea typeface="Montserrat"/>
              <a:cs typeface="Montserrat"/>
              <a:sym typeface="Montserrat"/>
            </a:endParaRPr>
          </a:p>
          <a:p>
            <a:pPr marL="457200" lvl="0" indent="0" algn="l" rtl="0">
              <a:spcBef>
                <a:spcPts val="0"/>
              </a:spcBef>
              <a:spcAft>
                <a:spcPts val="0"/>
              </a:spcAft>
              <a:buNone/>
            </a:pPr>
            <a:endParaRPr sz="2300">
              <a:solidFill>
                <a:srgbClr val="2E2E2E"/>
              </a:solidFill>
              <a:latin typeface="Montserrat"/>
              <a:ea typeface="Montserrat"/>
              <a:cs typeface="Montserrat"/>
              <a:sym typeface="Montserrat"/>
            </a:endParaRPr>
          </a:p>
          <a:p>
            <a:pPr marL="457200" lvl="0" indent="-374650" algn="l" rtl="0">
              <a:spcBef>
                <a:spcPts val="0"/>
              </a:spcBef>
              <a:spcAft>
                <a:spcPts val="0"/>
              </a:spcAft>
              <a:buClr>
                <a:srgbClr val="2E2E2E"/>
              </a:buClr>
              <a:buSzPts val="2300"/>
              <a:buFont typeface="Montserrat"/>
              <a:buChar char="●"/>
            </a:pPr>
            <a:r>
              <a:rPr lang="en" sz="2300">
                <a:solidFill>
                  <a:srgbClr val="2E2E2E"/>
                </a:solidFill>
                <a:latin typeface="Montserrat"/>
                <a:ea typeface="Montserrat"/>
                <a:cs typeface="Montserrat"/>
                <a:sym typeface="Montserrat"/>
              </a:rPr>
              <a:t>Conditions using </a:t>
            </a:r>
            <a:r>
              <a:rPr lang="en" sz="2300" b="1" i="1">
                <a:solidFill>
                  <a:srgbClr val="2E2E2E"/>
                </a:solidFill>
                <a:latin typeface="Montserrat"/>
                <a:ea typeface="Montserrat"/>
                <a:cs typeface="Montserrat"/>
                <a:sym typeface="Montserrat"/>
              </a:rPr>
              <a:t>where</a:t>
            </a:r>
            <a:r>
              <a:rPr lang="en" sz="2300">
                <a:solidFill>
                  <a:srgbClr val="2E2E2E"/>
                </a:solidFill>
                <a:latin typeface="Montserrat"/>
                <a:ea typeface="Montserrat"/>
                <a:cs typeface="Montserrat"/>
                <a:sym typeface="Montserrat"/>
              </a:rPr>
              <a:t> Clause</a:t>
            </a:r>
            <a:endParaRPr sz="2300">
              <a:solidFill>
                <a:srgbClr val="2E2E2E"/>
              </a:solidFill>
              <a:latin typeface="Montserrat"/>
              <a:ea typeface="Montserrat"/>
              <a:cs typeface="Montserrat"/>
              <a:sym typeface="Montserrat"/>
            </a:endParaRPr>
          </a:p>
          <a:p>
            <a:pPr marL="0" lvl="0" indent="0" algn="l" rtl="0">
              <a:spcBef>
                <a:spcPts val="0"/>
              </a:spcBef>
              <a:spcAft>
                <a:spcPts val="0"/>
              </a:spcAft>
              <a:buNone/>
            </a:pPr>
            <a:endParaRPr sz="2300">
              <a:solidFill>
                <a:srgbClr val="2DC5FA"/>
              </a:solidFill>
              <a:latin typeface="Montserrat"/>
              <a:ea typeface="Montserrat"/>
              <a:cs typeface="Montserrat"/>
              <a:sym typeface="Montserrat"/>
            </a:endParaRPr>
          </a:p>
        </p:txBody>
      </p:sp>
      <p:sp>
        <p:nvSpPr>
          <p:cNvPr id="272" name="Google Shape;272;p56"/>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376</Words>
  <Application>Microsoft Macintosh PowerPoint</Application>
  <PresentationFormat>On-screen Show (16:9)</PresentationFormat>
  <Paragraphs>50</Paragraphs>
  <Slides>11</Slides>
  <Notes>11</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Helvetica Neue</vt:lpstr>
      <vt:lpstr>Arial</vt:lpstr>
      <vt:lpstr>Helvetica Neue Light</vt:lpstr>
      <vt:lpstr>Roboto Medium</vt:lpstr>
      <vt:lpstr>Roboto</vt:lpstr>
      <vt:lpstr>Montserrat</vt:lpstr>
      <vt:lpstr>Montserrat Medium</vt:lpstr>
      <vt:lpstr>Roboto Slab</vt:lpstr>
      <vt:lpstr>Roboto Slab Regular</vt:lpstr>
      <vt:lpstr>Simple Light</vt:lpstr>
      <vt:lpstr>Simple Light</vt:lpstr>
      <vt:lpstr>DATA ANALYTICS | IRONHACK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IRONHACK</dc:title>
  <cp:lastModifiedBy>Himanshu Aggarwal</cp:lastModifiedBy>
  <cp:revision>4</cp:revision>
  <dcterms:modified xsi:type="dcterms:W3CDTF">2021-01-05T18:34:22Z</dcterms:modified>
</cp:coreProperties>
</file>